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images.app.goo.gl/Ueuswt3QNuE6G6128" TargetMode="External"/><Relationship Id="rId3" Type="http://schemas.openxmlformats.org/officeDocument/2006/relationships/hyperlink" Target="https://images.app.goo.gl/H3feYoMFe2LFHrXd8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 needed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9370d6b4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9370d6b4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of discriminator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210 Testing images - smaller flower dataset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Random images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Evaluate qualitatively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Quantitative through loss and eval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210 Testing images - smaller flower dataset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Random images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Evaluate qualitatively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Quantitative through loss and eval function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9370d6b4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9370d6b4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9370d6b47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9370d6b47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9370d6b47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9370d6b4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21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9462a1bee_2_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9462a1bee_2_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9370d6b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9370d6b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https://images.app.goo.gl/Ueuswt3QNuE6G6128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https://images.app.goo.gl/H3feYoMFe2LFHrXd8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9370d6b47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9370d6b47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1min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9370d6b4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9370d6b4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1min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9370d6b4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9370d6b4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37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9370d6b4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9370d6b4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1.:30 min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9370d6b47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9370d6b47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1:06 *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9370d6b4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9370d6b4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1:05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9370d6b4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9370d6b4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1min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image" Target="../media/image3.png"/><Relationship Id="rId6" Type="http://schemas.openxmlformats.org/officeDocument/2006/relationships/image" Target="../media/image15.png"/><Relationship Id="rId7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9041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Colourization of Grayscale Images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Sandy Dai - 1003277973 </a:t>
            </a:r>
            <a:endParaRPr sz="11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Abhishek Paul - 1002395188</a:t>
            </a:r>
            <a:endParaRPr sz="11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Yang Xiu - 1002654950</a:t>
            </a:r>
            <a:endParaRPr sz="11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Group 14</a:t>
            </a:r>
            <a:endParaRPr sz="11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9999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Quantitative</a:t>
            </a: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975" y="1152475"/>
            <a:ext cx="4454025" cy="306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9225" y="1304875"/>
            <a:ext cx="4298574" cy="265796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/>
          <p:nvPr/>
        </p:nvSpPr>
        <p:spPr>
          <a:xfrm>
            <a:off x="4863925" y="2226175"/>
            <a:ext cx="160800" cy="465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2347225" y="1956375"/>
            <a:ext cx="753000" cy="18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Model Iterations and GANs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Autoencoder with skip connections (concat)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Blurry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Inaccurate colours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Square colour blocks in images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UNet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Much deeper CNN autoencoder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Perfect edge detection but poor colourization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2825" y="112575"/>
            <a:ext cx="3343275" cy="323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200" y="3546050"/>
            <a:ext cx="2617025" cy="124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</a:rPr>
              <a:t>Results of Iterations</a:t>
            </a:r>
            <a:endParaRPr>
              <a:solidFill>
                <a:srgbClr val="1C4587"/>
              </a:solidFill>
            </a:endParaRPr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600" y="1170125"/>
            <a:ext cx="2550100" cy="121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600" y="2383075"/>
            <a:ext cx="2550100" cy="121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600" y="3596025"/>
            <a:ext cx="2550100" cy="1212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6925" y="1170137"/>
            <a:ext cx="2550100" cy="1212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96925" y="2383075"/>
            <a:ext cx="2550105" cy="121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/>
        </p:nvSpPr>
        <p:spPr>
          <a:xfrm>
            <a:off x="2934700" y="1212000"/>
            <a:ext cx="18294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5-layer Autoencoder 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2934700" y="2385300"/>
            <a:ext cx="18294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7</a:t>
            </a:r>
            <a:r>
              <a:rPr lang="en">
                <a:solidFill>
                  <a:srgbClr val="666666"/>
                </a:solidFill>
              </a:rPr>
              <a:t>-layer Autoencoder 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2934700" y="3596025"/>
            <a:ext cx="18294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7</a:t>
            </a:r>
            <a:r>
              <a:rPr lang="en">
                <a:solidFill>
                  <a:srgbClr val="666666"/>
                </a:solidFill>
              </a:rPr>
              <a:t>-layer Autoencoder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w/ Leaky_ReLU 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7347025" y="1244775"/>
            <a:ext cx="18294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9</a:t>
            </a:r>
            <a:r>
              <a:rPr lang="en">
                <a:solidFill>
                  <a:srgbClr val="666666"/>
                </a:solidFill>
              </a:rPr>
              <a:t>-layer Autoencoder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w/ skip connection 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 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7379850" y="2385300"/>
            <a:ext cx="18294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9</a:t>
            </a:r>
            <a:r>
              <a:rPr lang="en">
                <a:solidFill>
                  <a:srgbClr val="666666"/>
                </a:solidFill>
              </a:rPr>
              <a:t>-layer GAN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w/ skip connection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autoencoder generator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 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75" name="Google Shape;17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Discussion on Improvements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Stacking models with UNet Embedding Detections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More tuning parameters w GAN: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HighwayNet or DenseNet (different types of skip-connections)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Adding noise to RGB and grayscale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311700" y="15967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 for listening!</a:t>
            </a:r>
            <a:endParaRPr sz="6000"/>
          </a:p>
        </p:txBody>
      </p:sp>
      <p:sp>
        <p:nvSpPr>
          <p:cNvPr id="188" name="Google Shape;18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Background &amp; Context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Photographs connect us to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the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past, tell stories, and share rare sightings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The importance of colour: information, contrast, detail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Traditional colourization done on Photoshop taking up to a month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750768"/>
            <a:ext cx="3242000" cy="159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3550" y="2736313"/>
            <a:ext cx="3328151" cy="162155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0" y="4434075"/>
            <a:ext cx="4886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Google Image Result for https://i.stack.imgur.com/NXbZk.jpg</a:t>
            </a: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[Online]. Available: https://images.app.goo.gl/Ueuswt3QNuE6G6128.</a:t>
            </a:r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4572000" y="4423000"/>
            <a:ext cx="48081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Google Image Result for https://i.imgur.com/YGykcu5.jpg</a:t>
            </a: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[Online]. Available: https://images.app.goo.gl/H3feYoMFe2LFHrXd8. </a:t>
            </a:r>
            <a:endParaRPr/>
          </a:p>
        </p:txBody>
      </p:sp>
      <p:sp>
        <p:nvSpPr>
          <p:cNvPr id="78" name="Google Shape;7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Our Goal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Realistically </a:t>
            </a:r>
            <a:r>
              <a:rPr b="1" lang="en" sz="36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colourize</a:t>
            </a:r>
            <a:r>
              <a:rPr b="1" lang="en" sz="36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gray-scale images</a:t>
            </a:r>
            <a:endParaRPr b="1" sz="3600" u="sng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Note: Doesn’t have to be an exact match of the what the real life colours are - it just has to look plausible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Model approach: Develop a Generative Adversarial Network (GAN) to generate new coloured images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Data 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6952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Flower Dataset University of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Oxford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8189 images from 102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different flowers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Test set contains 210 flowers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Initially tried random images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but then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settled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upon a 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ategory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Generalizes well to different colors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Does not generalize to different types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 of images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625" y="409400"/>
            <a:ext cx="4265700" cy="405257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5596525" y="140225"/>
            <a:ext cx="3000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Colour Isomap</a:t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2355175" y="4309700"/>
            <a:ext cx="7156800" cy="29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03200" lvl="0" marL="406400" marR="215900" rtl="0" algn="l">
              <a:lnSpc>
                <a:spcPct val="200000"/>
              </a:lnSpc>
              <a:spcBef>
                <a:spcPts val="500"/>
              </a:spcBef>
              <a:spcAft>
                <a:spcPts val="1500"/>
              </a:spcAft>
              <a:buNone/>
            </a:pPr>
            <a:r>
              <a:rPr lang="en" sz="1200">
                <a:solidFill>
                  <a:srgbClr val="32323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M.-E. Nilsback and A. Zisserman, “Flower Datasets,” </a:t>
            </a:r>
            <a:r>
              <a:rPr i="1" lang="en" sz="1200">
                <a:solidFill>
                  <a:srgbClr val="32323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 Geometry Group - University of Oxford</a:t>
            </a:r>
            <a:r>
              <a:rPr lang="en" sz="1200">
                <a:solidFill>
                  <a:srgbClr val="32323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[Online]. Available: https://www.robots.ox.ac.uk/~vgg/data/flowers/. [Accessed: 26-Nov-2019].</a:t>
            </a:r>
            <a:endParaRPr sz="1200">
              <a:solidFill>
                <a:srgbClr val="32323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Data Processing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Resize images to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128x128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Convert to grayscale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Linux commands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Imagefolder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Shuffle Data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Convert to dataloader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800" y="32500"/>
            <a:ext cx="2447925" cy="246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4800" y="2615125"/>
            <a:ext cx="2447925" cy="235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7897100" y="1120400"/>
            <a:ext cx="5204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</a:t>
            </a: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7859750" y="3233500"/>
            <a:ext cx="5204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</a:t>
            </a:r>
            <a:endParaRPr/>
          </a:p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311700" y="26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Current: Generative Adversarial Model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2123775" y="2388000"/>
            <a:ext cx="23319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Autoencoder Generator</a:t>
            </a:r>
            <a:endParaRPr/>
          </a:p>
        </p:txBody>
      </p:sp>
      <p:sp>
        <p:nvSpPr>
          <p:cNvPr id="113" name="Google Shape;113;p18"/>
          <p:cNvSpPr txBox="1"/>
          <p:nvPr/>
        </p:nvSpPr>
        <p:spPr>
          <a:xfrm>
            <a:off x="6174900" y="3628275"/>
            <a:ext cx="12747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Discriminator</a:t>
            </a:r>
            <a:endParaRPr/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563" y="945525"/>
            <a:ext cx="7986875" cy="402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3-Pronged Approach to Hyperparameters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Model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Architecture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Increased layers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Non-linearity (Sigmoid vs TanH vs LeakyReLU vs ReLU)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Skip-connections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Regularization of Discriminator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Conditional training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Feed noise for GAN stabilization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Drop-out layers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Varying learning rate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Loss function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BCELoss + L1 loss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311700" y="183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Training and Testing Results</a:t>
            </a:r>
            <a:endParaRPr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52475"/>
            <a:ext cx="3324225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063" y="1152475"/>
            <a:ext cx="3324225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88" y="3026450"/>
            <a:ext cx="3324225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60013" y="2987725"/>
            <a:ext cx="3324225" cy="1581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4102500" y="1887625"/>
            <a:ext cx="939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Samples</a:t>
            </a:r>
            <a:endParaRPr/>
          </a:p>
        </p:txBody>
      </p:sp>
      <p:sp>
        <p:nvSpPr>
          <p:cNvPr id="133" name="Google Shape;133;p20"/>
          <p:cNvSpPr txBox="1"/>
          <p:nvPr/>
        </p:nvSpPr>
        <p:spPr>
          <a:xfrm>
            <a:off x="3937350" y="4160875"/>
            <a:ext cx="12693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</a:t>
            </a:r>
            <a:r>
              <a:rPr lang="en"/>
              <a:t>Samples</a:t>
            </a:r>
            <a:endParaRPr/>
          </a:p>
        </p:txBody>
      </p:sp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21"/>
          <p:cNvSpPr txBox="1"/>
          <p:nvPr>
            <p:ph type="title"/>
          </p:nvPr>
        </p:nvSpPr>
        <p:spPr>
          <a:xfrm>
            <a:off x="389950" y="15722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Demonstration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